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8" d="100"/>
          <a:sy n="48" d="100"/>
        </p:scale>
        <p:origin x="-123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แทน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19" name="ตัวแทน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ตัวแทน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แทน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แทน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แทน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CA82046-E59D-40BD-BCAD-9EDA418FE96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22" name="ตัวแทน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F978091-885E-43E3-9341-094ECA6FA53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27584" y="980728"/>
            <a:ext cx="7772400" cy="1829761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การเฝ้าระวังการดื้อยาวัณโรคของประเทศไทย  ครั้งที่ </a:t>
            </a:r>
            <a:r>
              <a:rPr lang="en-US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755576" y="3645024"/>
            <a:ext cx="7772400" cy="864096"/>
          </a:xfrm>
          <a:solidFill>
            <a:schemeClr val="accent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ในพื้นที่เขต</a:t>
            </a:r>
            <a:r>
              <a:rPr lang="th-TH" sz="4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ฯ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</a:t>
            </a:r>
            <a:r>
              <a:rPr lang="th-TH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จังหวัดราชบุรี</a:t>
            </a:r>
            <a:r>
              <a:rPr lang="en-US" sz="44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endParaRPr lang="en-US" sz="4400" b="1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368653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904656"/>
          </a:xfr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พื้นที่เขตฯ </a:t>
            </a:r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 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มีโรงพยาบาลที่เข้าร่วมโครงการจำนวน  </a:t>
            </a:r>
            <a:r>
              <a:rPr lang="en-US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7 </a:t>
            </a:r>
            <a:r>
              <a:rPr lang="th-TH" sz="4000" b="1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รพช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นครชัยศรี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รพช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สามพราน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รพช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.บ้านลาด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รพท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.หัวหิน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รพท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.ดำเนินสะดวก</a:t>
            </a: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รพท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.สมุทรสาคร  </a:t>
            </a:r>
            <a:r>
              <a:rPr lang="en-US" sz="36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* </a:t>
            </a:r>
            <a:r>
              <a:rPr lang="th-TH" sz="36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มีเครื่อง </a:t>
            </a:r>
            <a:r>
              <a:rPr lang="en-US" sz="3600" dirty="0" err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Xpert</a:t>
            </a:r>
            <a:endParaRPr lang="th-TH" sz="3600" dirty="0" smtClean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รพท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.สมเด็จพระพุทธเลิศหล้า</a:t>
            </a:r>
            <a:endParaRPr lang="en-US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801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544780" y="1456078"/>
            <a:ext cx="8229600" cy="4525963"/>
          </a:xfrm>
        </p:spPr>
        <p:txBody>
          <a:bodyPr/>
          <a:lstStyle/>
          <a:p>
            <a:endParaRPr lang="th-TH" sz="3200" dirty="0" smtClean="0"/>
          </a:p>
          <a:p>
            <a:endParaRPr lang="th-TH" sz="3200" dirty="0" smtClean="0"/>
          </a:p>
          <a:p>
            <a:endParaRPr lang="en-US" dirty="0"/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th-TH" sz="4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</a:t>
            </a:r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นว</a:t>
            </a:r>
            <a:r>
              <a:rPr lang="th-TH" sz="4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การประสานงานภายในโรงพยาบาล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98462" y="1957567"/>
            <a:ext cx="7891090" cy="158417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3200" dirty="0" smtClean="0"/>
              <a:t> </a:t>
            </a:r>
            <a:r>
              <a:rPr lang="th-TH" sz="2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ชี้แจงให้เจ้าหน้าที่ผู้รับผิดชอบเข้าใจคุณสมบัติตามเกณฑ์</a:t>
            </a:r>
          </a:p>
          <a:p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1.บุคคลที่มีอายุ</a:t>
            </a:r>
            <a:r>
              <a:rPr lang="th-TH" sz="3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ตั้งแต่ 18 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ปี รวมไทย ไม่ใช่ไทยและเรือนจำ</a:t>
            </a:r>
          </a:p>
          <a:p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         2.มีผลตรวจ</a:t>
            </a:r>
            <a:r>
              <a:rPr lang="th-TH" sz="3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en-US" sz="3200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Smear Positive </a:t>
            </a:r>
            <a:r>
              <a:rPr lang="th-TH" sz="32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เพื่อวินิจฉัยวัณโรค</a:t>
            </a:r>
            <a:endParaRPr lang="en-US" sz="32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ลูกศรลง 7"/>
          <p:cNvSpPr/>
          <p:nvPr/>
        </p:nvSpPr>
        <p:spPr>
          <a:xfrm>
            <a:off x="4211960" y="3654813"/>
            <a:ext cx="864096" cy="648072"/>
          </a:xfrm>
          <a:prstGeom prst="downArrow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863587" y="4488403"/>
            <a:ext cx="7725965" cy="16769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เก็บตัวอย่างเสมหะที่ใช้ตรวจ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AFB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ที่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positive 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2 กระปุก (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spot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กับ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collection)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และจำนวน 1 กระปุก (กรณีที่มี </a:t>
            </a:r>
            <a:r>
              <a:rPr lang="en-US" sz="2800" dirty="0" err="1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Xpert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เก็บในตู้เย็น 2-8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 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เพื่อรอส่งตัวอย่างไปสำนักแบบ </a:t>
            </a:r>
            <a:r>
              <a:rPr lang="en-US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EMS </a:t>
            </a:r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2 วัน 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13452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th-TH" sz="4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</a:t>
            </a:r>
            <a:endParaRPr lang="en-US" sz="4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6" name="สี่เหลี่ยมผืนผ้า 5"/>
          <p:cNvSpPr/>
          <p:nvPr/>
        </p:nvSpPr>
        <p:spPr>
          <a:xfrm>
            <a:off x="539552" y="1700808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แต่ละโรงพยาบาลมีการกำหนดเจ้าหน้าที่ผู้รับผิดชอบโครงการ ดังนี้</a:t>
            </a:r>
            <a:endParaRPr lang="th-TH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053876" y="2675665"/>
            <a:ext cx="2870052" cy="17614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TB  Clinic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รพ.สามพราน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รพ.หัวหิน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รพ.สมเด็จพระพุทธเลิศหล้า</a:t>
            </a:r>
            <a:endParaRPr lang="th-TH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279246" y="2675665"/>
            <a:ext cx="2893154" cy="17614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LAB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รพ.ดำเนินฯ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รพ.สมุทรสาคร</a:t>
            </a:r>
          </a:p>
          <a:p>
            <a:r>
              <a:rPr lang="th-TH" sz="2800" dirty="0" smtClean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รพ.บ้านลาด</a:t>
            </a:r>
            <a:endParaRPr lang="en-US" sz="2800" dirty="0">
              <a:solidFill>
                <a:schemeClr val="tx1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75656" y="5301208"/>
            <a:ext cx="40286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*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ส่วนโรงพยาบาล</a:t>
            </a:r>
            <a:r>
              <a:rPr lang="th-TH" sz="24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นคร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ชัยศรี ยังสรุปไม่ได้ </a:t>
            </a:r>
            <a:endParaRPr lang="en-US" sz="28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537658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188032"/>
          </a:xfr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/>
          <a:p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เจ้าหน้าที่ผู้รับผิดชอบของโรงพยาบาล</a:t>
            </a:r>
          </a:p>
          <a:p>
            <a:pPr marL="109728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.1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แบบฟอร์ม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DRS1.1/1.2</a:t>
            </a: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DRS 1.1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ผู้ป่วยรายใหม่</a:t>
            </a:r>
          </a:p>
          <a:p>
            <a:pPr marL="109728" indent="0">
              <a:buNone/>
            </a:pP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- 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DRS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ผู้ป่วยที่เคยมีประวัติเคยรักษามาก่อน</a:t>
            </a:r>
          </a:p>
          <a:p>
            <a:pPr marL="109728" indent="0">
              <a:buNone/>
            </a:pP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แบบฟอร์ม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DRS 2</a:t>
            </a:r>
          </a:p>
          <a:p>
            <a:pPr marL="109728" indent="0">
              <a:buNone/>
            </a:pPr>
            <a:r>
              <a:rPr lang="en-US" sz="28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th-TH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แบบฟอร์ม </a:t>
            </a:r>
            <a:r>
              <a:rPr lang="en-US" sz="28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DRS5</a:t>
            </a:r>
            <a:endParaRPr lang="th-TH" sz="28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09728" indent="0"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 </a:t>
            </a:r>
            <a:r>
              <a:rPr lang="en-US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DRS 4 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ผู้</a:t>
            </a:r>
            <a:r>
              <a:rPr lang="th-TH" sz="32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ประสานงานวัณโรค </a:t>
            </a:r>
            <a:r>
              <a:rPr lang="th-TH" sz="3200" b="1" dirty="0" err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en-US" sz="3200" b="1" dirty="0" smtClean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09728" indent="0"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 </a:t>
            </a:r>
            <a:r>
              <a:rPr lang="en-US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DRS10  </a:t>
            </a:r>
            <a:r>
              <a:rPr lang="th-TH" sz="3200" b="1" dirty="0" err="1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สคร</a:t>
            </a:r>
            <a:r>
              <a:rPr lang="th-TH" sz="3200" b="1" dirty="0" smtClean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endParaRPr lang="en-US" sz="2800" dirty="0">
              <a:solidFill>
                <a:srgbClr val="FF0000"/>
              </a:solidFill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บทบาทหน้าที่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72116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endParaRPr lang="th-TH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อธิบายถึงวัตถุประสงค์ของโครงการและประโยชน์ที่อาสาสมัครจะได้รับจากโครงการ โดยจะทำการรักษาความลับของอาสาสมัครไว้</a:t>
            </a:r>
            <a:endParaRPr lang="en-US" sz="36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  <a:solidFill>
            <a:srgbClr val="92D050"/>
          </a:solidFill>
        </p:spPr>
        <p:txBody>
          <a:bodyPr>
            <a:normAutofit/>
          </a:bodyPr>
          <a:lstStyle/>
          <a:p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แนวทางการส่งเสริมให้ผู้มีคุณสมบัติทุกราย</a:t>
            </a:r>
            <a:b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ยินดีเข้าร่วมโครงการ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0344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endParaRPr lang="th-TH" sz="32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DRS </a:t>
            </a:r>
            <a:r>
              <a:rPr lang="en-US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1.1/1.2 (</a:t>
            </a:r>
            <a:r>
              <a:rPr lang="th-TH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สำเนาเก็บ รพ. 1 </a:t>
            </a:r>
            <a:r>
              <a:rPr lang="th-TH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ชุด )  </a:t>
            </a:r>
            <a:endParaRPr lang="th-TH" sz="4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r>
              <a:rPr lang="en-US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DRS 2 (</a:t>
            </a:r>
            <a:r>
              <a:rPr lang="th-TH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สำเนาเก็บ รพ. </a:t>
            </a:r>
            <a:r>
              <a:rPr lang="th-TH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1 ชุด) </a:t>
            </a:r>
          </a:p>
          <a:p>
            <a:r>
              <a:rPr lang="en-US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DRS 5 (</a:t>
            </a:r>
            <a:r>
              <a:rPr lang="th-TH" sz="40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สำเนาเก็บ รพ. 1 </a:t>
            </a:r>
            <a:r>
              <a:rPr lang="th-TH" sz="40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ชุด)</a:t>
            </a:r>
            <a:endParaRPr lang="en-US" sz="40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/>
          </a:bodyPr>
          <a:lstStyle/>
          <a:p>
            <a:pPr algn="ctr"/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ฝึก</a:t>
            </a:r>
            <a:r>
              <a:rPr lang="th-TH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ปฏิบัติการใช้แบบฟอร์ม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62355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378491"/>
          </a:xfrm>
          <a:solidFill>
            <a:schemeClr val="bg1">
              <a:lumMod val="95000"/>
            </a:schemeClr>
          </a:solidFill>
        </p:spPr>
        <p:txBody>
          <a:bodyPr>
            <a:normAutofit fontScale="92500"/>
          </a:bodyPr>
          <a:lstStyle/>
          <a:p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โรงพยาบาลจะต้องส่งตัวอย่างใส่กระปุกเสมหะให้สำนักพร้อมแบบฟอร์ม(ฉบับจริง)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ดังนี้</a:t>
            </a:r>
            <a:endParaRPr lang="en-US" sz="3600" dirty="0" smtClean="0">
              <a:latin typeface="TH SarabunPSK" panose="020B0500040200020003" pitchFamily="34" charset="-34"/>
              <a:cs typeface="TH SarabunPSK" panose="020B0500040200020003" pitchFamily="34" charset="-34"/>
            </a:endParaRPr>
          </a:p>
          <a:p>
            <a:pPr marL="109728" indent="0">
              <a:buNone/>
            </a:pP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เก็บ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ตัวอย่างเสมหะที่ใช้ตรวจ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AFB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ที่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positive </a:t>
            </a: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จำนวน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2 กระปุก (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spot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กับ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collection)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และจำนวน 1 กระปุก (กรณีที่มี </a:t>
            </a:r>
            <a:r>
              <a:rPr lang="en-US" sz="36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Xpert</a:t>
            </a: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)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เก็บ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ในตู้เย็น 2-8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C 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เพื่อรอส่งตัวอย่างไปสำนักแบบ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EMS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ภายใน 2 วัน </a:t>
            </a:r>
          </a:p>
          <a:p>
            <a:pPr marL="109728" indent="0">
              <a:buNone/>
            </a:pP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 </a:t>
            </a: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DRS1.1/1.2</a:t>
            </a:r>
          </a:p>
          <a:p>
            <a:pPr marL="109728" indent="0">
              <a:buNone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3</a:t>
            </a:r>
            <a:r>
              <a:rPr lang="th-TH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DRS 2</a:t>
            </a:r>
          </a:p>
          <a:p>
            <a:pPr marL="109728" indent="0">
              <a:buNone/>
            </a:pP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4</a:t>
            </a:r>
            <a:r>
              <a:rPr lang="en-US" sz="36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แบบฟอร์ม </a:t>
            </a:r>
            <a:r>
              <a:rPr lang="en-US" sz="3600" dirty="0">
                <a:latin typeface="TH SarabunPSK" panose="020B0500040200020003" pitchFamily="34" charset="-34"/>
                <a:cs typeface="TH SarabunPSK" panose="020B0500040200020003" pitchFamily="34" charset="-34"/>
              </a:rPr>
              <a:t>DRS5</a:t>
            </a: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>
            <a:normAutofit fontScale="90000"/>
          </a:bodyPr>
          <a:lstStyle/>
          <a:p>
            <a:r>
              <a:rPr lang="th-TH" dirty="0"/>
              <a:t>การเก็บเสมหะที่โรงพยาบาลและการส่งเสมหะ</a:t>
            </a:r>
            <a:br>
              <a:rPr lang="th-TH" dirty="0"/>
            </a:br>
            <a:r>
              <a:rPr lang="th-TH" dirty="0"/>
              <a:t>พร้อมแบบฟอร์มถึงสำนักวัณโรค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1866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เนื้อหา 1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234475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1.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ใครมีหน้าที่ในการลงผลในโปรแกรม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TBCM  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เพราะตัวอย่างไม่ผ่าน </a:t>
            </a:r>
            <a:r>
              <a:rPr lang="th-TH" sz="3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/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สำนักจะทำการลงผลให้?</a:t>
            </a:r>
          </a:p>
          <a:p>
            <a:pPr marL="109728" indent="0">
              <a:buNone/>
            </a:pP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2.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ระยะเวลาในการลงผลของสำนัก</a:t>
            </a:r>
          </a:p>
          <a:p>
            <a:pPr marL="109728" indent="0">
              <a:buNone/>
            </a:pP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3.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สำเนาของแบบฟอร์ม  แนะนำให้ใช้กระดาษ </a:t>
            </a: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Copy</a:t>
            </a:r>
          </a:p>
          <a:p>
            <a:pPr marL="109728" indent="0">
              <a:buNone/>
            </a:pP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4.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สรุปเรื่องการจ่ายค่าตอบแทนให้แก่ รพ. ว่าเงินจะเข้าในส่วนไหน?</a:t>
            </a:r>
          </a:p>
          <a:p>
            <a:pPr marL="109728" indent="0">
              <a:buNone/>
            </a:pPr>
            <a:r>
              <a:rPr lang="en-US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5.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งบในการดำเนินการติดตาม </a:t>
            </a:r>
            <a:r>
              <a:rPr lang="th-TH" sz="3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สคร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</a:t>
            </a:r>
            <a:r>
              <a:rPr lang="th-TH" sz="3200" dirty="0" err="1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สสจ</a:t>
            </a:r>
            <a:r>
              <a:rPr lang="th-TH" sz="3200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. เบิกได้ที่ไหน</a:t>
            </a:r>
            <a:endParaRPr lang="en-US" sz="3200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  <p:sp>
        <p:nvSpPr>
          <p:cNvPr id="3" name="ชื่อเรื่อง 2"/>
          <p:cNvSpPr>
            <a:spLocks noGrp="1"/>
          </p:cNvSpPr>
          <p:nvPr>
            <p:ph type="title"/>
          </p:nvPr>
        </p:nvSpPr>
        <p:spPr>
          <a:solidFill>
            <a:srgbClr val="92D050"/>
          </a:solidFill>
        </p:spPr>
        <p:txBody>
          <a:bodyPr/>
          <a:lstStyle/>
          <a:p>
            <a:pPr algn="ctr"/>
            <a:r>
              <a:rPr lang="th-TH" dirty="0" smtClean="0">
                <a:latin typeface="TH SarabunPSK" panose="020B0500040200020003" pitchFamily="34" charset="-34"/>
                <a:cs typeface="TH SarabunPSK" panose="020B0500040200020003" pitchFamily="34" charset="-34"/>
              </a:rPr>
              <a:t>ข้อสงสัย</a:t>
            </a:r>
            <a:endParaRPr lang="en-US" dirty="0">
              <a:latin typeface="TH SarabunPSK" panose="020B0500040200020003" pitchFamily="34" charset="-34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620649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</TotalTime>
  <Words>460</Words>
  <Application>Microsoft Office PowerPoint</Application>
  <PresentationFormat>นำเสนอทางหน้าจอ (4:3)</PresentationFormat>
  <Paragraphs>58</Paragraphs>
  <Slides>9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รวมกลุ่ม</vt:lpstr>
      <vt:lpstr>การเฝ้าระวังการดื้อยาวัณโรคของประเทศไทย  ครั้งที่ 5</vt:lpstr>
      <vt:lpstr>งานนำเสนอ PowerPoint</vt:lpstr>
      <vt:lpstr>แนวการประสานงานภายในโรงพยาบาล</vt:lpstr>
      <vt:lpstr>บทบาทหน้าที่</vt:lpstr>
      <vt:lpstr>บทบาทหน้าที่</vt:lpstr>
      <vt:lpstr>แนวทางการส่งเสริมให้ผู้มีคุณสมบัติทุกราย ยินดีเข้าร่วมโครงการ</vt:lpstr>
      <vt:lpstr>ฝึกปฏิบัติการใช้แบบฟอร์ม</vt:lpstr>
      <vt:lpstr>การเก็บเสมหะที่โรงพยาบาลและการส่งเสมหะ พร้อมแบบฟอร์มถึงสำนักวัณโรค</vt:lpstr>
      <vt:lpstr>ข้อสงสัย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การเฝ้าระวังการดื้อยาวัณโรคของประเทศไทย  ครั้งที่ 5</dc:title>
  <dc:creator>labdpc9</dc:creator>
  <cp:lastModifiedBy>labdpc9</cp:lastModifiedBy>
  <cp:revision>16</cp:revision>
  <dcterms:created xsi:type="dcterms:W3CDTF">2017-07-31T14:23:21Z</dcterms:created>
  <dcterms:modified xsi:type="dcterms:W3CDTF">2017-08-01T00:51:43Z</dcterms:modified>
</cp:coreProperties>
</file>